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7" r:id="rId9"/>
    <p:sldId id="264" r:id="rId10"/>
    <p:sldId id="265" r:id="rId11"/>
    <p:sldId id="263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66" r:id="rId21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  <a:srgbClr val="FFFFB9"/>
    <a:srgbClr val="B8F4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4F5E3-8310-4A13-B2E6-C85F376A6605}" type="datetimeFigureOut">
              <a:rPr lang="hr-HR" smtClean="0"/>
              <a:pPr/>
              <a:t>13.2.2020.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8443-6FFD-431A-8D1F-22C6F9917F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4389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F2D26-D8B2-4E7C-AA8E-9D778529F8A0}" type="datetimeFigureOut">
              <a:rPr lang="hr-HR" smtClean="0"/>
              <a:pPr/>
              <a:t>13.2.2020.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4915-7395-4F1A-B740-147E96FD12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762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04750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419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30645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928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503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95357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0579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23099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6072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5397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9188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328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342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0678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823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02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4665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5261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4915-7395-4F1A-B740-147E96FD1211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977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BBF3-B4EC-42E6-912A-42C59F5C224B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923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CDA-A5FA-41B5-8916-3350B0253D1F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729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BD70-6D98-4015-AF85-C963BA2DB273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955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E438-0BA6-4CCF-AB9F-6CDA613FE7D6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959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196D-9BCA-40F1-AB11-D20B325127A0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7790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AB2B-537C-45D6-AAFC-065ECFC67C53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159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453F-ABA9-40B2-998C-4AE262AA2D18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435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F313-7039-485D-88D0-1B83C4923904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6904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FA7-0E84-435E-8DAE-75B6FADC5DAC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0246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9F28-9222-4BA1-B558-70AB86E559F1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083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A762-A7DF-4CF1-8EB9-18F678F000C6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2010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93D5-7653-42BC-8377-CCE19ED6E2A1}" type="datetime1">
              <a:rPr lang="hr-HR" smtClean="0"/>
              <a:pPr/>
              <a:t>13.2.2020.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92DF-71E2-4CFC-AF89-E6CFC5031F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60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837037" y="2167695"/>
            <a:ext cx="85179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Napredno korištenje digitalnog okruženja, </a:t>
            </a:r>
          </a:p>
          <a:p>
            <a:pPr algn="ctr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i="1" dirty="0" smtClean="0">
                <a:latin typeface="Arial" panose="020B0604020202020204" pitchFamily="34" charset="0"/>
                <a:cs typeface="Arial" panose="020B0604020202020204" pitchFamily="34" charset="0"/>
              </a:rPr>
              <a:t>Mostar, 2020.</a:t>
            </a:r>
          </a:p>
          <a:p>
            <a:pPr algn="ctr"/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blok </a:t>
            </a:r>
            <a:endParaRPr lang="hr-HR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Logo MG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827" y="629728"/>
            <a:ext cx="24526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tk logo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9599" y="601663"/>
            <a:ext cx="10223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694" y="5106838"/>
            <a:ext cx="24987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3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10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465180"/>
            <a:ext cx="1063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Udio na globalnom nivou u ukupno ostvarenoj koristi (zaradi) od platformi digitalne ekonomije: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7276" y="1951268"/>
            <a:ext cx="8390238" cy="311944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0" y="5722291"/>
            <a:ext cx="10635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 i Kina zajedno na globalnom nivou ostvaruju 90% a svi ostali 10%.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PRIKAZ globalnih trendova u digitalnoj ekonomiji u brojkama (3 od 9)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0" y="6265304"/>
            <a:ext cx="1219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IZVOR: //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 – Konferencija UNCTAD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Value Creation and Capture - Implementations for Developing Countries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//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GODINA: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2019.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Trends in Digital Economy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3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11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33" y="1559848"/>
            <a:ext cx="11415727" cy="3531135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0" y="1334530"/>
            <a:ext cx="12192000" cy="151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8320217" y="1334530"/>
            <a:ext cx="2998572" cy="3220995"/>
          </a:xfrm>
          <a:prstGeom prst="ellipse">
            <a:avLst/>
          </a:prstGeom>
          <a:solidFill>
            <a:srgbClr val="B8F4F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150.700</a:t>
            </a:r>
            <a:r>
              <a:rPr lang="hr-HR" dirty="0" smtClean="0"/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GB </a:t>
            </a:r>
          </a:p>
          <a:p>
            <a:pPr algn="ctr"/>
            <a:r>
              <a:rPr lang="hr-HR" sz="2000" b="1" dirty="0" err="1">
                <a:solidFill>
                  <a:schemeClr val="tx1"/>
                </a:solidFill>
              </a:rPr>
              <a:t>p</a:t>
            </a:r>
            <a:r>
              <a:rPr lang="hr-HR" sz="2000" b="1" dirty="0" err="1" smtClean="0">
                <a:solidFill>
                  <a:schemeClr val="tx1"/>
                </a:solidFill>
              </a:rPr>
              <a:t>er</a:t>
            </a:r>
            <a:r>
              <a:rPr lang="hr-HR" sz="2000" b="1" dirty="0" smtClean="0">
                <a:solidFill>
                  <a:schemeClr val="tx1"/>
                </a:solidFill>
              </a:rPr>
              <a:t> </a:t>
            </a:r>
            <a:r>
              <a:rPr lang="hr-HR" sz="2000" b="1" dirty="0" err="1" smtClean="0">
                <a:solidFill>
                  <a:schemeClr val="tx1"/>
                </a:solidFill>
              </a:rPr>
              <a:t>second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7668" y="443404"/>
            <a:ext cx="292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Globalni Internet promet: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PRIKAZ globalnih trendova u digitalnoj ekonomiji u brojkama (4 od 9)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0" y="6265304"/>
            <a:ext cx="1219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IZVOR: //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 – Konferencija UNCTAD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Value Creation and Capture - Implementations for Developing Countries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//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GODINA: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2019.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Trends in Digital Economy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9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12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7668" y="443404"/>
            <a:ext cx="807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Velike razlike na globalnoj razini u korištenju novih digitalnih tehnologija.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6735"/>
            <a:ext cx="4041811" cy="174410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1810" y="2626929"/>
            <a:ext cx="3572868" cy="167777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678" y="4304699"/>
            <a:ext cx="4577322" cy="1789723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PRIKAZ globalnih trendova u digitalnoj ekonomiji u brojkama (5 od 9)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0" y="6265304"/>
            <a:ext cx="1219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IZVOR: //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 – Konferencija UNCTAD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Value Creation and Capture - Implementations for Developing Countries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//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GODINA: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2019.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Trends in Digital Economy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5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13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7668" y="443404"/>
            <a:ext cx="1143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Broj korisnika telefonskih usluga na globalnoj razini u periodu od 2005. do 2018. (na 100 stanovnika)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261" y="2321804"/>
            <a:ext cx="4791859" cy="33421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3427" y="2310740"/>
            <a:ext cx="4785979" cy="3353234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PRIKAZ globalnih trendova u digitalnoj ekonomiji u brojkama (6 od 9)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0" y="6265304"/>
            <a:ext cx="1219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IZVOR: //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 – Konferencija UNCTAD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Value Creation and Capture - Implementations for Developing Countries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//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GODINA: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2019.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Trends in Digital Economy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14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7668" y="443404"/>
            <a:ext cx="1213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Broj korisnika širokopojasnog Internet pristupa na globalnoj razini u periodu od 2005. do 2018. (na 100 stanovnika)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020" y="2130173"/>
            <a:ext cx="5070904" cy="36422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0844" y="2130173"/>
            <a:ext cx="5198076" cy="3714803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PRIKAZ globalnih trendova u digitalnoj ekonomiji u brojkama (7 od 9)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0" y="6265304"/>
            <a:ext cx="1219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IZVOR: //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 – Konferencija UNCTAD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Value Creation and Capture - Implementations for Developing Countries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//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GODINA: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2019.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Trends in Digital Economy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15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0725" y="997079"/>
            <a:ext cx="8210550" cy="459105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PRIKAZ globalnih trendova u digitalnoj ekonomiji u brojkama (8 od 9)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0" y="6265304"/>
            <a:ext cx="1219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IZVOR: //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 – Konferencija UNCTAD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Value Creation and Capture - Implementations for Developing Countries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//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GODINA: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2019.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Trends in Digital Economy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9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16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7668" y="443404"/>
            <a:ext cx="1213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Zemljopisna </a:t>
            </a:r>
            <a:r>
              <a:rPr lang="hr-HR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distrubicija</a:t>
            </a:r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i ostvareni tržišni udjel u milijardama dolara najviše korištenih digitalnih platformi u 2018.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469" y="1763585"/>
            <a:ext cx="4186621" cy="383115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10638" y="2600184"/>
            <a:ext cx="4187625" cy="200230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43133" y="2193106"/>
            <a:ext cx="4134327" cy="2879449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5873578" y="4728519"/>
            <a:ext cx="6318422" cy="95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PRIKAZ globalnih trendova u digitalnoj ekonomiji u brojkama (9 od 9)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0" y="6265304"/>
            <a:ext cx="1219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IZVOR: //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 – Konferencija UNCTAD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Value Creation and Capture - Implementations for Developing Countries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//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GODINA: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2019.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Trends in Digital Economy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261124" y="6492875"/>
            <a:ext cx="930876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l"/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 algn="l"/>
              <a:t>17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Digitalno poslovanje i okruženje na radnom mjestu -  primjeri u telekomunikacijama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( 1 od 3)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103870" y="889687"/>
            <a:ext cx="51321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Web – informacije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Sklapanje ugovora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Prodajno mjesto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Teleprodaja – dostava na kućnu adresu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Kontaktni centar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Govor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Društvene mreže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Samouslužne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aplikacije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ovorne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Automati (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platomat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OTT servisi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Pet trendova u 2019.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8629134" y="6031210"/>
            <a:ext cx="22612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702.</a:t>
            </a:r>
          </a:p>
          <a:p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701-19, -22.</a:t>
            </a:r>
          </a:p>
        </p:txBody>
      </p:sp>
    </p:spTree>
    <p:extLst>
      <p:ext uri="{BB962C8B-B14F-4D97-AF65-F5344CB8AC3E}">
        <p14:creationId xmlns:p14="http://schemas.microsoft.com/office/powerpoint/2010/main" xmlns="" val="2887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261124" y="6492875"/>
            <a:ext cx="930876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l"/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 algn="l"/>
              <a:t>18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Digitalno poslovanje i okruženje na radnom mjestu -  primjeri u bankarstvu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 3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103870" y="889687"/>
            <a:ext cx="51321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bankarstvo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Token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Aplikacije na pametnom telefonu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Plaćanje mobitelom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Kontaktni centar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Govor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Društvene mreže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Samouslužne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aplikacije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ovorne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Bankomati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60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261124" y="6492875"/>
            <a:ext cx="930876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l"/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 algn="l"/>
              <a:t>19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Digitalno poslovanje i okruženje na radnom mjestu -  primjeri u zdravstvu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 3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103870" y="889687"/>
            <a:ext cx="51321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Prijave za preglede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Pregledi kod liječnika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Pregledi kod kuće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Dijagnostika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Samouslužni servisi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Govorne</a:t>
            </a:r>
          </a:p>
        </p:txBody>
      </p:sp>
    </p:spTree>
    <p:extLst>
      <p:ext uri="{BB962C8B-B14F-4D97-AF65-F5344CB8AC3E}">
        <p14:creationId xmlns:p14="http://schemas.microsoft.com/office/powerpoint/2010/main" xmlns="" val="252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2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FFC5C5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37053" y="1984862"/>
            <a:ext cx="9282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</a:p>
          <a:p>
            <a:pPr marL="342900" indent="-342900">
              <a:buAutoNum type="arabicPeriod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Prikaz globalnih trendova u digitalnoj ekonomiji u brojkama</a:t>
            </a:r>
          </a:p>
          <a:p>
            <a:pPr marL="342900" indent="-342900">
              <a:buAutoNum type="arabicPeriod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Digitalno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poslovanje i okruženje na radnom mjestu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7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20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_ _ _  _ _ _  _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675201" y="3075057"/>
            <a:ext cx="2978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KRAJ</a:t>
            </a:r>
          </a:p>
        </p:txBody>
      </p:sp>
    </p:spTree>
    <p:extLst>
      <p:ext uri="{BB962C8B-B14F-4D97-AF65-F5344CB8AC3E}">
        <p14:creationId xmlns:p14="http://schemas.microsoft.com/office/powerpoint/2010/main" xmlns="" val="37575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514159" y="671691"/>
            <a:ext cx="66973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POJMOVI</a:t>
            </a:r>
          </a:p>
          <a:p>
            <a:pPr indent="-342900">
              <a:buFont typeface="Wingdings" panose="05000000000000000000" pitchFamily="2" charset="2"/>
              <a:buChar char="v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	Digitalna transformacija</a:t>
            </a: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	Digitalizacije / informatizacija</a:t>
            </a: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	Digitalna budućnost</a:t>
            </a: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	Digitalni okruženje u obiteljskom domu</a:t>
            </a: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	Pametni gradovi</a:t>
            </a: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	Digitalno poslovanje i okruženje na radnom mjestu</a:t>
            </a:r>
          </a:p>
          <a:p>
            <a:pPr marL="449263" defTabSz="804863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	Umjetna inteligencija</a:t>
            </a: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Robotika</a:t>
            </a: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Digitalne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kompetencije</a:t>
            </a:r>
          </a:p>
          <a:p>
            <a:pPr marL="627063" indent="-177800" defTabSz="804863">
              <a:buFont typeface="Wingdings" panose="05000000000000000000" pitchFamily="2" charset="2"/>
              <a:buChar char="v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2) Razmišljanje o budućnosti u brojkama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3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1. UVOD - životno okruženje (1 od 5)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4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087394" y="1639330"/>
            <a:ext cx="9843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OSNOVNI PARAMETRI KOJI OPISUJU  USLUGE / PROIZVODE NA TRŽIŠTU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Cijena, 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Kvaliteta, 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orisnička podrška, 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ostupnost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4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1. UVOD  -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roizvodi / usluge (2 od 5)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2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874795" y="1842529"/>
            <a:ext cx="7853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TRŽIŠNI SEGMENTI BITNI KRAJNJIM KORISNICIMA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Komunikacijski kanali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Načini potpisa ugovora i plaćanja 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Podrška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5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1. UVOD  -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konomija (3 od 5)</a:t>
            </a:r>
          </a:p>
        </p:txBody>
      </p:sp>
    </p:spTree>
    <p:extLst>
      <p:ext uri="{BB962C8B-B14F-4D97-AF65-F5344CB8AC3E}">
        <p14:creationId xmlns:p14="http://schemas.microsoft.com/office/powerpoint/2010/main" xmlns="" val="17026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375604" y="860564"/>
            <a:ext cx="94407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KARAKTERISTIČNA PODRUČJA PRIMJENE NOVIH DIGITALNIH TEHNOLOGIJA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Vlada i državne institucije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Komunikacije</a:t>
            </a:r>
          </a:p>
          <a:p>
            <a:pPr marL="342900" indent="-342900">
              <a:buFont typeface="+mj-lt"/>
              <a:buAutoNum type="arabicParenR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Infrastruktura – voda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Infrastruktura - energija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Proizvodnja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marL="342900" indent="-342900">
              <a:buFont typeface="+mj-lt"/>
              <a:buAutoNum type="arabicParenR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Prodaja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Bankarstvo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Zdravstvo</a:t>
            </a: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6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1. UVOD  -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odručja primjene (4 od 5)</a:t>
            </a:r>
          </a:p>
        </p:txBody>
      </p:sp>
    </p:spTree>
    <p:extLst>
      <p:ext uri="{BB962C8B-B14F-4D97-AF65-F5344CB8AC3E}">
        <p14:creationId xmlns:p14="http://schemas.microsoft.com/office/powerpoint/2010/main" xmlns="" val="38052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640701" y="1606378"/>
            <a:ext cx="66973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DIGITALNE TEHNOLOGIJE</a:t>
            </a:r>
          </a:p>
          <a:p>
            <a:pPr marL="342900" indent="-342900">
              <a:buFont typeface="+mj-lt"/>
              <a:buAutoNum type="arabicParenR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Računala u oblaku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Cloud computing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Podatkovni centri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Umjetna inteligencija (AI) i analize podataka 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Robotika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Virtualna stvarnost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Zelena energija – korištenje obnovljivih izvora energije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3D tisak (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Sigurnost – kamere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Mobilnost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Komunikacija Društvene mreže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Privatnost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Navigacija</a:t>
            </a:r>
          </a:p>
          <a:p>
            <a:pPr marL="342900" indent="-342900">
              <a:buFont typeface="+mj-lt"/>
              <a:buAutoNum type="arabicParenR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Transport –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Uber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7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1. UVOD  -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ehnologije (5 od 5)</a:t>
            </a:r>
          </a:p>
        </p:txBody>
      </p:sp>
    </p:spTree>
    <p:extLst>
      <p:ext uri="{BB962C8B-B14F-4D97-AF65-F5344CB8AC3E}">
        <p14:creationId xmlns:p14="http://schemas.microsoft.com/office/powerpoint/2010/main" xmlns="" val="20902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8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0" y="405450"/>
            <a:ext cx="776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Razvoj digitalne ekonomije oslonjen je ne koliko tehnologija: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8272" y="1446594"/>
            <a:ext cx="4059821" cy="4363832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PRIKAZ globalnih trendova u digitalnoj ekonomiji u brojkama (1 od 9)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0" y="6265304"/>
            <a:ext cx="1219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IZVOR: //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 – Konferencija UNCTAD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Value Creation and Capture - Implementations for Developing Countries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//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GODINA: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2019.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Trends in Digital Economy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8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09406" y="6492875"/>
            <a:ext cx="782594" cy="36512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Str. </a:t>
            </a:r>
            <a:fld id="{2D6B92DF-71E2-4CFC-AF89-E6CFC5031F7B}" type="slidenum">
              <a:rPr lang="hr-HR" b="1" smtClean="0">
                <a:solidFill>
                  <a:schemeClr val="bg1"/>
                </a:solidFill>
              </a:rPr>
              <a:pPr/>
              <a:t>9</a:t>
            </a:fld>
            <a:r>
              <a:rPr lang="hr-HR" b="1" dirty="0" smtClean="0">
                <a:solidFill>
                  <a:schemeClr val="bg1"/>
                </a:solidFill>
              </a:rPr>
              <a:t> od    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PRIKAZ globalnih trendova u digitalnoj ekonomiji u brojkama (2 od 9)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6579" y="1858163"/>
            <a:ext cx="5080916" cy="33056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413" y="5833466"/>
            <a:ext cx="2232454" cy="21293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0" y="465180"/>
            <a:ext cx="1063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 i Kina su dvije zemlje prednjače u razvoju rješenja i korištenju servisa digitalne ekonomije:</a:t>
            </a:r>
            <a:endParaRPr lang="hr-H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0" y="6265304"/>
            <a:ext cx="121920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r-H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IZVOR: //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 – Konferencija UNCTAD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Value Creation and Capture - Implementations for Developing Countries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//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GODINA: </a:t>
            </a:r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2019. //  </a:t>
            </a:r>
            <a:r>
              <a:rPr lang="hr-H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POGLAVLJE</a:t>
            </a:r>
            <a:r>
              <a:rPr lang="en-US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Trends in Digital Economy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1049</Words>
  <Application>Microsoft Office PowerPoint</Application>
  <PresentationFormat>Custom</PresentationFormat>
  <Paragraphs>220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Toni Marić</dc:creator>
  <cp:lastModifiedBy>Informatika - CTK</cp:lastModifiedBy>
  <cp:revision>61</cp:revision>
  <cp:lastPrinted>2020-01-28T09:05:20Z</cp:lastPrinted>
  <dcterms:created xsi:type="dcterms:W3CDTF">2020-01-11T22:24:06Z</dcterms:created>
  <dcterms:modified xsi:type="dcterms:W3CDTF">2020-02-13T12:53:34Z</dcterms:modified>
</cp:coreProperties>
</file>